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6" r:id="rId6"/>
    <p:sldId id="267" r:id="rId7"/>
    <p:sldId id="268" r:id="rId8"/>
    <p:sldId id="279" r:id="rId9"/>
    <p:sldId id="281" r:id="rId10"/>
    <p:sldId id="275" r:id="rId11"/>
    <p:sldId id="273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1" autoAdjust="0"/>
    <p:restoredTop sz="94598" autoAdjust="0"/>
  </p:normalViewPr>
  <p:slideViewPr>
    <p:cSldViewPr snapToGrid="0">
      <p:cViewPr varScale="1">
        <p:scale>
          <a:sx n="66" d="100"/>
          <a:sy n="66" d="100"/>
        </p:scale>
        <p:origin x="5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8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rmAutofit/>
          </a:bodyPr>
          <a:lstStyle/>
          <a:p>
            <a:r>
              <a:rPr lang="en-US" dirty="0"/>
              <a:t>DCM T4:</a:t>
            </a:r>
            <a:br>
              <a:rPr lang="en-US" dirty="0"/>
            </a:br>
            <a:r>
              <a:rPr lang="en-US" sz="7300" dirty="0"/>
              <a:t>Alzheimer’s Risk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/>
          <a:lstStyle/>
          <a:p>
            <a:r>
              <a:rPr lang="en-US" dirty="0"/>
              <a:t>Anthony Campitelli</a:t>
            </a:r>
          </a:p>
        </p:txBody>
      </p:sp>
      <p:pic>
        <p:nvPicPr>
          <p:cNvPr id="5" name="Picture Placeholder 4" descr="A picture containing mountain, sky, outdoor, nature, sunrise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>
            <a:normAutofit/>
          </a:bodyPr>
          <a:lstStyle/>
          <a:p>
            <a:r>
              <a:rPr lang="en-US" sz="4400" dirty="0"/>
              <a:t>ANU-ADRI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r>
              <a:rPr lang="en-US" dirty="0"/>
              <a:t>DCM T4: Alzheimer’s Risk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33DBDDF-94F3-4001-919E-B56D62CE7A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4076700" y="0"/>
            <a:ext cx="4038600" cy="3429000"/>
          </a:xfrm>
        </p:spPr>
      </p:pic>
      <p:pic>
        <p:nvPicPr>
          <p:cNvPr id="44" name="Picture Placeholder 43" descr="A picture containing mountain, sky, nature, outdoor">
            <a:extLst>
              <a:ext uri="{FF2B5EF4-FFF2-40B4-BE49-F238E27FC236}">
                <a16:creationId xmlns:a16="http://schemas.microsoft.com/office/drawing/2014/main" id="{73DD8BED-FB17-4ABE-9B18-B6DDA81A0E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5300" y="0"/>
            <a:ext cx="4076701" cy="34290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3841749"/>
            <a:ext cx="6599238" cy="268287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This is the big survey you take on-site at the beginning of each testing session</a:t>
            </a:r>
          </a:p>
          <a:p>
            <a:pPr>
              <a:spcBef>
                <a:spcPts val="0"/>
              </a:spcBef>
            </a:pPr>
            <a:r>
              <a:rPr lang="en-US" dirty="0"/>
              <a:t>Designed to quantify Alzheimer’s risk</a:t>
            </a:r>
          </a:p>
          <a:p>
            <a:pPr>
              <a:spcBef>
                <a:spcPts val="0"/>
              </a:spcBef>
            </a:pPr>
            <a:r>
              <a:rPr lang="en-US" dirty="0"/>
              <a:t>A composite of risk and protective factors</a:t>
            </a:r>
          </a:p>
          <a:p>
            <a:pPr>
              <a:spcBef>
                <a:spcPts val="0"/>
              </a:spcBef>
            </a:pPr>
            <a:r>
              <a:rPr lang="en-US" dirty="0"/>
              <a:t>Score of 0 is baseline risk for the population</a:t>
            </a:r>
          </a:p>
          <a:p>
            <a:pPr>
              <a:spcBef>
                <a:spcPts val="0"/>
              </a:spcBef>
            </a:pPr>
            <a:r>
              <a:rPr lang="en-US" dirty="0"/>
              <a:t>Higher scores mean more risk</a:t>
            </a:r>
          </a:p>
          <a:p>
            <a:pPr>
              <a:spcBef>
                <a:spcPts val="0"/>
              </a:spcBef>
            </a:pPr>
            <a:r>
              <a:rPr lang="en-US" dirty="0"/>
              <a:t>Lower (negative) scores indicate protection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92" r="7192" b="12510"/>
          <a:stretch/>
        </p:blipFill>
        <p:spPr>
          <a:xfrm>
            <a:off x="1" y="2252662"/>
            <a:ext cx="5178552" cy="5162551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ANU-ADRI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Alzheimer’s Risk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6778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Summary: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You were a very healthy population to begin with!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Risk did not increase despite an increase in age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The highest risk participants lowered their risk substantially over the course of the study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Both HC and HE were effective for stabilizing and, in certain cases, actually reducing risk!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ANU-ADRI Total Score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Alzheimer’s Risk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4</a:t>
            </a:fld>
            <a:endParaRPr lang="en-US" noProof="0" dirty="0"/>
          </a:p>
        </p:txBody>
      </p:sp>
      <p:pic>
        <p:nvPicPr>
          <p:cNvPr id="5" name="Picture 4" descr="A diagram of lines and dots&#10;&#10;Description automatically generated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917" y="596048"/>
            <a:ext cx="7334713" cy="56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ANU-ADRI Protective Score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Alzheimer’s Risk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0792" y="596048"/>
            <a:ext cx="7250962" cy="56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ANU-ADRI by Quartile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Alzheimer’s Risk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04270" y="773981"/>
            <a:ext cx="4728974" cy="55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0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92E93D-8BFB-4A21-A47E-78B6DCA2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C1BDB-253B-4642-94A7-F84048E5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Very strong initial improvements in protection against AD with subsequent long-term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an outcome improved, HC and HE appeared to be equally effective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interventions were effective regardless of the sex or age of the participants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population at greatest risk improved the most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394FA6A-80EA-46C1-8A4C-B4D8E90A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r>
              <a:rPr lang="en-US" dirty="0"/>
              <a:t>DCM T4: Alzheimer’s Risk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7330047-BDCE-48AE-A7A5-A6A79A7D29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74" t="4008" r="5915" b="3238"/>
          <a:stretch/>
        </p:blipFill>
        <p:spPr>
          <a:xfrm>
            <a:off x="6700854" y="665579"/>
            <a:ext cx="2214562" cy="2513012"/>
          </a:xfrm>
        </p:spPr>
      </p:pic>
      <p:pic>
        <p:nvPicPr>
          <p:cNvPr id="53" name="Picture Placeholder 52" descr="A picture containing mountain, sky, snow, outdoor">
            <a:extLst>
              <a:ext uri="{FF2B5EF4-FFF2-40B4-BE49-F238E27FC236}">
                <a16:creationId xmlns:a16="http://schemas.microsoft.com/office/drawing/2014/main" id="{9AFE6654-29BC-4F7D-9F69-C78DCCF2A7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737" y="665579"/>
            <a:ext cx="2214562" cy="2513012"/>
          </a:xfrm>
        </p:spPr>
      </p:pic>
      <p:pic>
        <p:nvPicPr>
          <p:cNvPr id="19" name="Picture Placeholder 18" descr="A picture containing outdoor, mountain, sky, nature">
            <a:extLst>
              <a:ext uri="{FF2B5EF4-FFF2-40B4-BE49-F238E27FC236}">
                <a16:creationId xmlns:a16="http://schemas.microsoft.com/office/drawing/2014/main" id="{AA7C515C-968D-4E0E-AE9F-2B4791B73F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0854" y="3607271"/>
            <a:ext cx="2214562" cy="2513012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74AF03B6-7ED2-47DC-A5B8-3F7DB422CEA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9694" r="21006"/>
          <a:stretch/>
        </p:blipFill>
        <p:spPr>
          <a:xfrm>
            <a:off x="9329736" y="3604386"/>
            <a:ext cx="2214561" cy="2515897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AEB8108-A042-4614-9BE5-EA75E865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88522D-FC32-4BD0-B916-ED43902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80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Alzheimer’s Risk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8</a:t>
            </a:fld>
            <a:endParaRPr lang="en-US" noProof="0" dirty="0"/>
          </a:p>
        </p:txBody>
      </p:sp>
      <p:pic>
        <p:nvPicPr>
          <p:cNvPr id="18" name="Picture 17" descr="A close up of a duckling&#10;&#10;Description automatically generated">
            <a:extLst>
              <a:ext uri="{FF2B5EF4-FFF2-40B4-BE49-F238E27FC236}">
                <a16:creationId xmlns:a16="http://schemas.microsoft.com/office/drawing/2014/main" id="{EE22E6C9-7992-D990-7255-E242E1FA1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0" r="11843"/>
          <a:stretch/>
        </p:blipFill>
        <p:spPr>
          <a:xfrm>
            <a:off x="1394639" y="1913937"/>
            <a:ext cx="3992449" cy="4015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C0E7A6-BEE2-BFAD-0B6A-094C8F2E9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913" y="1913937"/>
            <a:ext cx="3992449" cy="3992449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A0B00DF1-7493-F2EA-0B20-7D9F6BA1A54B}"/>
              </a:ext>
            </a:extLst>
          </p:cNvPr>
          <p:cNvSpPr/>
          <p:nvPr/>
        </p:nvSpPr>
        <p:spPr>
          <a:xfrm>
            <a:off x="3697500" y="1563615"/>
            <a:ext cx="2062717" cy="1304434"/>
          </a:xfrm>
          <a:prstGeom prst="wedgeEllipseCallout">
            <a:avLst>
              <a:gd name="adj1" fmla="val -23633"/>
              <a:gd name="adj2" fmla="val 791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Quack?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2B1E3EB3-727D-C036-867E-D916A480A99B}"/>
              </a:ext>
            </a:extLst>
          </p:cNvPr>
          <p:cNvSpPr/>
          <p:nvPr/>
        </p:nvSpPr>
        <p:spPr>
          <a:xfrm flipH="1">
            <a:off x="6537663" y="1227684"/>
            <a:ext cx="2223436" cy="1518589"/>
          </a:xfrm>
          <a:prstGeom prst="cloudCallout">
            <a:avLst>
              <a:gd name="adj1" fmla="val -55032"/>
              <a:gd name="adj2" fmla="val 434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? </a:t>
            </a:r>
            <a:r>
              <a:rPr lang="en-US" sz="5400" b="1" dirty="0">
                <a:solidFill>
                  <a:schemeClr val="tx1"/>
                </a:solidFill>
              </a:rPr>
              <a:t>? </a:t>
            </a:r>
            <a:r>
              <a:rPr lang="en-US" sz="40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542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/>
          <a:lstStyle/>
          <a:p>
            <a:r>
              <a:rPr lang="en-US" dirty="0"/>
              <a:t>Anthony Campitelli</a:t>
            </a:r>
          </a:p>
          <a:p>
            <a:endParaRPr lang="en-US" dirty="0"/>
          </a:p>
          <a:p>
            <a:r>
              <a:rPr lang="en-US" dirty="0" err="1"/>
              <a:t>amcampit</a:t>
            </a:r>
            <a:r>
              <a:rPr lang="en-US" dirty="0"/>
              <a:t>@</a:t>
            </a:r>
          </a:p>
          <a:p>
            <a:r>
              <a:rPr lang="en-US" dirty="0"/>
              <a:t>uark.edu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2" name="Picture Placeholder 51" descr="A picture containing sky, outdoor, mountain, nature, star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5323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Alzheimer’s Risk</a:t>
            </a:r>
          </a:p>
        </p:txBody>
      </p:sp>
      <p:pic>
        <p:nvPicPr>
          <p:cNvPr id="58" name="Picture Placeholder 57" descr="A picture containing mountain, sky, outdoor,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532313"/>
            <a:ext cx="3048000" cy="232568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AEA19-91BF-48E8-A1D4-8FB745EA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{749AFB82-4E50-42F8-939C-C9EBC3BE92D5}tf89117832_win32</Template>
  <TotalTime>790</TotalTime>
  <Words>240</Words>
  <Application>Microsoft Office PowerPoint</Application>
  <PresentationFormat>Widescreen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ColorBlockVTI</vt:lpstr>
      <vt:lpstr>DCM T4: Alzheimer’s Risk</vt:lpstr>
      <vt:lpstr>ANU-ADRI</vt:lpstr>
      <vt:lpstr>ANU-ADRI</vt:lpstr>
      <vt:lpstr>ANU-ADRI Total Score</vt:lpstr>
      <vt:lpstr>ANU-ADRI Protective Score</vt:lpstr>
      <vt:lpstr>ANU-ADRI by Quartile</vt:lpstr>
      <vt:lpstr>Conclusion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DCM T4: Surveys &amp; Blood Biomarkers</dc:title>
  <dc:creator>Anthony Campitelli</dc:creator>
  <cp:lastModifiedBy>Anthony Campitelli</cp:lastModifiedBy>
  <cp:revision>9</cp:revision>
  <dcterms:created xsi:type="dcterms:W3CDTF">2023-08-20T20:24:48Z</dcterms:created>
  <dcterms:modified xsi:type="dcterms:W3CDTF">2023-08-23T19:57:35Z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